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7" r:id="rId4"/>
    <p:sldId id="259" r:id="rId5"/>
    <p:sldId id="260" r:id="rId6"/>
    <p:sldId id="261" r:id="rId7"/>
    <p:sldId id="264" r:id="rId8"/>
    <p:sldId id="265" r:id="rId9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104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3325" name="Rectangle 1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26062" cy="3989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61" name="Rectangle 13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29325" cy="4792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noProof="0" smtClean="0"/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0" y="0"/>
            <a:ext cx="3263900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78313" y="0"/>
            <a:ext cx="3263900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0" y="10155238"/>
            <a:ext cx="3263900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065" name="Rectangle 17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5238"/>
            <a:ext cx="3262312" cy="515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fld id="{AF3093DA-072A-4547-BF3E-B0649EB55FB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78D9BF9-454B-4B22-96EA-36655AC37904}" type="slidenum">
              <a:rPr lang="pt-BR" smtClean="0"/>
              <a:pPr/>
              <a:t>1</a:t>
            </a:fld>
            <a:endParaRPr lang="pt-BR" smtClean="0"/>
          </a:p>
        </p:txBody>
      </p:sp>
      <p:sp>
        <p:nvSpPr>
          <p:cNvPr id="14339" name="Text Box 1"/>
          <p:cNvSpPr txBox="1">
            <a:spLocks noChangeArrowheads="1"/>
          </p:cNvSpPr>
          <p:nvPr/>
        </p:nvSpPr>
        <p:spPr bwMode="auto">
          <a:xfrm>
            <a:off x="4278313" y="10155238"/>
            <a:ext cx="3263900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B2BB760-BE6B-4159-ABD7-EE9B9D86B0AC}" type="slidenum">
              <a:rPr lang="pt-BR" sz="1400">
                <a:solidFill>
                  <a:srgbClr val="000000"/>
                </a:solidFill>
                <a:latin typeface="Times New Roman" pitchFamily="16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</a:t>
            </a:fld>
            <a:endParaRPr lang="pt-BR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43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B57F7DE-04AF-49DE-80E9-4FCAEAE67D4E}" type="slidenum">
              <a:rPr lang="pt-BR" smtClean="0"/>
              <a:pPr/>
              <a:t>2</a:t>
            </a:fld>
            <a:endParaRPr lang="pt-BR" smtClean="0"/>
          </a:p>
        </p:txBody>
      </p:sp>
      <p:sp>
        <p:nvSpPr>
          <p:cNvPr id="16387" name="Text Box 1"/>
          <p:cNvSpPr txBox="1">
            <a:spLocks noChangeArrowheads="1"/>
          </p:cNvSpPr>
          <p:nvPr/>
        </p:nvSpPr>
        <p:spPr bwMode="auto">
          <a:xfrm>
            <a:off x="4278313" y="10155238"/>
            <a:ext cx="3263900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9D17FB0A-AA71-49C0-874B-F76845FCE41F}" type="slidenum">
              <a:rPr lang="pt-BR" sz="1400">
                <a:solidFill>
                  <a:srgbClr val="000000"/>
                </a:solidFill>
                <a:latin typeface="Times New Roman" pitchFamily="16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</a:t>
            </a:fld>
            <a:endParaRPr lang="pt-BR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D8D701B-51D9-4EC5-A293-FBB35F3BAD0E}" type="slidenum">
              <a:rPr lang="pt-BR" smtClean="0"/>
              <a:pPr/>
              <a:t>3</a:t>
            </a:fld>
            <a:endParaRPr lang="pt-BR" smtClean="0"/>
          </a:p>
        </p:txBody>
      </p:sp>
      <p:sp>
        <p:nvSpPr>
          <p:cNvPr id="15363" name="Text Box 1"/>
          <p:cNvSpPr txBox="1">
            <a:spLocks noChangeArrowheads="1"/>
          </p:cNvSpPr>
          <p:nvPr/>
        </p:nvSpPr>
        <p:spPr bwMode="auto">
          <a:xfrm>
            <a:off x="4278313" y="10155238"/>
            <a:ext cx="3263900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35B31617-6B89-4EBD-A131-929A68FAD7CB}" type="slidenum">
              <a:rPr lang="pt-BR" sz="1400">
                <a:solidFill>
                  <a:srgbClr val="000000"/>
                </a:solidFill>
                <a:latin typeface="Times New Roman" pitchFamily="16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</a:t>
            </a:fld>
            <a:endParaRPr lang="pt-BR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B8A7484-32E6-4B0A-8A1C-1F95F854EEDC}" type="slidenum">
              <a:rPr lang="pt-BR" smtClean="0"/>
              <a:pPr/>
              <a:t>4</a:t>
            </a:fld>
            <a:endParaRPr lang="pt-BR" smtClean="0"/>
          </a:p>
        </p:txBody>
      </p:sp>
      <p:sp>
        <p:nvSpPr>
          <p:cNvPr id="17411" name="Text Box 1"/>
          <p:cNvSpPr txBox="1">
            <a:spLocks noChangeArrowheads="1"/>
          </p:cNvSpPr>
          <p:nvPr/>
        </p:nvSpPr>
        <p:spPr bwMode="auto">
          <a:xfrm>
            <a:off x="4278313" y="10155238"/>
            <a:ext cx="3263900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DFD8F112-C8D2-4482-BCD4-C59C343AB5D0}" type="slidenum">
              <a:rPr lang="pt-BR" sz="1400">
                <a:solidFill>
                  <a:srgbClr val="000000"/>
                </a:solidFill>
                <a:latin typeface="Times New Roman" pitchFamily="16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</a:t>
            </a:fld>
            <a:endParaRPr lang="pt-BR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74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30825" cy="3997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37263" cy="4800600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A938454-B813-47D7-B1C7-95F0E904F7DF}" type="slidenum">
              <a:rPr lang="pt-BR" smtClean="0"/>
              <a:pPr/>
              <a:t>5</a:t>
            </a:fld>
            <a:endParaRPr lang="pt-BR" smtClean="0"/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4278313" y="10155238"/>
            <a:ext cx="3263900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5F040EA0-E9C1-472B-8129-09CFC6AA3C6A}" type="slidenum">
              <a:rPr lang="pt-BR" sz="1400">
                <a:solidFill>
                  <a:srgbClr val="000000"/>
                </a:solidFill>
                <a:latin typeface="Times New Roman" pitchFamily="16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5</a:t>
            </a:fld>
            <a:endParaRPr lang="pt-BR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9F5B51F-252C-42F6-B666-77510AD4EA06}" type="slidenum">
              <a:rPr lang="pt-BR" smtClean="0"/>
              <a:pPr/>
              <a:t>6</a:t>
            </a:fld>
            <a:endParaRPr lang="pt-BR" smtClean="0"/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4278313" y="10155238"/>
            <a:ext cx="3263900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770DB5F4-8F3B-41B6-9C63-7E121E412331}" type="slidenum">
              <a:rPr lang="pt-BR" sz="1400">
                <a:solidFill>
                  <a:srgbClr val="000000"/>
                </a:solidFill>
                <a:latin typeface="Times New Roman" pitchFamily="16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6</a:t>
            </a:fld>
            <a:endParaRPr lang="pt-BR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94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32413" cy="3998913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38850" cy="4802187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1B0C3-2CC2-4D9C-BE10-6AABD8314C6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9E8D2-E471-4DEA-BBDF-2333C7B30B5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292975" y="300038"/>
            <a:ext cx="2262188" cy="746125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03238" y="300038"/>
            <a:ext cx="6637337" cy="746125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C1958-083E-409A-887E-DBFF7737986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A2ADC-8713-4245-B960-EDB4DC0DFA2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A5DD7-AD27-43BE-B8E3-1588031438E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49762" cy="5992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05400" y="1768475"/>
            <a:ext cx="4449763" cy="5992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F3833-D567-49DB-A709-A2DBB6362D4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1A6AB-F91D-4991-9CF7-88E222A1525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7A431C-3E80-4CBF-A113-A525CBB571F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89846-7112-45E2-96EC-46A92D76DD8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D28B35-870C-4EA8-B3BE-2409CEDCCDF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4D688-9D06-4CEB-926D-EDCF29A3051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0038"/>
            <a:ext cx="9051925" cy="1244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do título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51925" cy="5992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da estrutura de tópicos</a:t>
            </a:r>
          </a:p>
          <a:p>
            <a:pPr lvl="1"/>
            <a:r>
              <a:rPr lang="en-GB" smtClean="0"/>
              <a:t>2.º Nível da estrutura de tópicos</a:t>
            </a:r>
          </a:p>
          <a:p>
            <a:pPr lvl="2"/>
            <a:r>
              <a:rPr lang="en-GB" smtClean="0"/>
              <a:t>3.º Nível da estrutura de tópicos</a:t>
            </a:r>
          </a:p>
          <a:p>
            <a:pPr lvl="3"/>
            <a:r>
              <a:rPr lang="en-GB" smtClean="0"/>
              <a:t>4.º Nível da estrutura de tópicos</a:t>
            </a:r>
          </a:p>
          <a:p>
            <a:pPr lvl="4"/>
            <a:r>
              <a:rPr lang="en-GB" smtClean="0"/>
              <a:t>5.º Nível da estrutura de tópicos</a:t>
            </a:r>
          </a:p>
          <a:p>
            <a:pPr lvl="4"/>
            <a:r>
              <a:rPr lang="en-GB" smtClean="0"/>
              <a:t>6.º Nível da estrutura de tópicos</a:t>
            </a:r>
          </a:p>
          <a:p>
            <a:pPr lvl="4"/>
            <a:r>
              <a:rPr lang="en-GB" smtClean="0"/>
              <a:t>7.º Nível da estrutura de tópicos</a:t>
            </a:r>
          </a:p>
          <a:p>
            <a:pPr lvl="4"/>
            <a:r>
              <a:rPr lang="en-GB" smtClean="0"/>
              <a:t>8.º Nível da estrutura de tópicos</a:t>
            </a:r>
          </a:p>
          <a:p>
            <a:pPr lvl="4"/>
            <a:r>
              <a:rPr lang="en-GB" smtClean="0"/>
              <a:t>9.º Nível da estrutura de tópicos</a:t>
            </a: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503238" y="6886575"/>
            <a:ext cx="2330450" cy="503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448050" y="6886575"/>
            <a:ext cx="3178175" cy="503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28862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F3EEA95-8267-46C9-B940-A39EA6323C7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5pPr>
      <a:lvl6pPr marL="25146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6pPr>
      <a:lvl7pPr marL="29718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7pPr>
      <a:lvl8pPr marL="34290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8pPr>
      <a:lvl9pPr marL="38862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1"/>
          <p:cNvGraphicFramePr>
            <a:graphicFrameLocks noChangeAspect="1"/>
          </p:cNvGraphicFramePr>
          <p:nvPr/>
        </p:nvGraphicFramePr>
        <p:xfrm>
          <a:off x="1799952" y="4535487"/>
          <a:ext cx="8064500" cy="3024188"/>
        </p:xfrm>
        <a:graphic>
          <a:graphicData uri="http://schemas.openxmlformats.org/presentationml/2006/ole">
            <p:oleObj spid="_x0000_s1026" r:id="rId4" imgW="8064000" imgH="3024000" progId="">
              <p:embed/>
            </p:oleObj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359792" y="323453"/>
          <a:ext cx="9073008" cy="5040558"/>
        </p:xfrm>
        <a:graphic>
          <a:graphicData uri="http://schemas.openxmlformats.org/drawingml/2006/table">
            <a:tbl>
              <a:tblPr/>
              <a:tblGrid>
                <a:gridCol w="6629424"/>
                <a:gridCol w="915421"/>
                <a:gridCol w="963407"/>
                <a:gridCol w="564756"/>
              </a:tblGrid>
              <a:tr h="188726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latin typeface="Arial"/>
                        </a:rPr>
                        <a:t>CNES - Estabelecimentos por Tipo - São Paulo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latin typeface="Arial"/>
                      </a:endParaRP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latin typeface="Arial"/>
                      </a:endParaRP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latin typeface="Arial"/>
                      </a:endParaRP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726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latin typeface="Arial"/>
                        </a:rPr>
                        <a:t>Quantidade por Tipo de Estabelecimento e Tipo de Gestão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latin typeface="Arial"/>
                      </a:endParaRP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latin typeface="Arial"/>
                      </a:endParaRP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latin typeface="Arial"/>
                      </a:endParaRP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726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latin typeface="Arial"/>
                        </a:rPr>
                        <a:t>Município: 354260 Registro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latin typeface="Arial"/>
                      </a:endParaRP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latin typeface="Arial"/>
                      </a:endParaRP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latin typeface="Arial"/>
                      </a:endParaRP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726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latin typeface="Arial"/>
                        </a:rPr>
                        <a:t>Período:Ago/2016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latin typeface="Arial"/>
                      </a:endParaRP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latin typeface="Arial"/>
                      </a:endParaRP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latin typeface="Arial"/>
                      </a:endParaRP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726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latin typeface="Arial"/>
                        </a:rPr>
                        <a:t>Tipo de Estabelecimento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latin typeface="Arial"/>
                        </a:rPr>
                        <a:t>Estadual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latin typeface="Arial"/>
                        </a:rPr>
                        <a:t>Municipal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latin typeface="Arial"/>
                        </a:rPr>
                        <a:t>Total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726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latin typeface="Arial"/>
                        </a:rPr>
                        <a:t>ACADEMIA DA SAÚDE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8726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latin typeface="Arial"/>
                        </a:rPr>
                        <a:t>CENTRO DE ATENÇÃO PSICOSSOCIAL-CAPS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726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latin typeface="Arial"/>
                        </a:rPr>
                        <a:t>CENTRO DE SAUDE/UNIDADE BASICA DE SAUDE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Arial"/>
                        </a:rPr>
                        <a:t>16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Arial"/>
                        </a:rPr>
                        <a:t>16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726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latin typeface="Arial"/>
                        </a:rPr>
                        <a:t>CLINICA ESPECIALIZADA/AMBULATORIO ESPECIALIZADO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Arial"/>
                        </a:rPr>
                        <a:t>13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Arial"/>
                        </a:rPr>
                        <a:t>14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726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latin typeface="Arial"/>
                        </a:rPr>
                        <a:t>CONSULTORIO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Arial"/>
                        </a:rPr>
                        <a:t>48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Arial"/>
                        </a:rPr>
                        <a:t>48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726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latin typeface="Arial"/>
                        </a:rPr>
                        <a:t>FARMACIA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726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latin typeface="Arial"/>
                        </a:rPr>
                        <a:t>HOSPITAL GERAL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726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latin typeface="Arial"/>
                        </a:rPr>
                        <a:t>POLICLINICA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726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latin typeface="Arial"/>
                        </a:rPr>
                        <a:t>PRONTO ANTEDIMENTO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726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latin typeface="Arial"/>
                        </a:rPr>
                        <a:t>SECRETARIA DE SAUDE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726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latin typeface="Arial"/>
                        </a:rPr>
                        <a:t>UNIDADE DE ATENÇÃO À SAÚDE INDÍGENA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726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latin typeface="Arial"/>
                        </a:rPr>
                        <a:t>UNIDADE DE SERVICO DE APOIO DE DIAGNOSE E TERAPIA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Arial"/>
                        </a:rPr>
                        <a:t>10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726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latin typeface="Arial"/>
                        </a:rPr>
                        <a:t>UNIDADE DE VIGILANCIA EM SAUDE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726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latin typeface="Arial"/>
                        </a:rPr>
                        <a:t>Total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Arial"/>
                        </a:rPr>
                        <a:t>94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latin typeface="Arial"/>
                        </a:rPr>
                        <a:t>101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81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b="0" i="0" u="none" strike="noStrike">
                          <a:latin typeface="Arial"/>
                        </a:rPr>
                        <a:t> Fonte: Ministério da Saúde - Cadastro Nacional dos Estabelecimentos de Saúde do Brasil - CNES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33681"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681"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681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b="0" i="0" u="none" strike="noStrike">
                          <a:latin typeface="Arial"/>
                        </a:rPr>
                        <a:t>Estadual*</a:t>
                      </a: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681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b="0" i="0" u="none" strike="noStrike">
                          <a:latin typeface="Arial"/>
                        </a:rPr>
                        <a:t>CLINICA ESPECIALIZADA/AMBULATORIO ESPECIALIZADO: </a:t>
                      </a:r>
                      <a:r>
                        <a:rPr lang="pt-BR" sz="700" b="1" i="0" u="none" strike="noStrike">
                          <a:latin typeface="Arial"/>
                        </a:rPr>
                        <a:t>Complexo Ambulatorial Regional</a:t>
                      </a:r>
                      <a:endParaRPr lang="pt-BR" sz="700" b="0" i="0" u="none" strike="noStrike">
                        <a:latin typeface="Arial"/>
                      </a:endParaRP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681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b="0" i="0" u="none" strike="noStrike">
                          <a:latin typeface="Arial"/>
                        </a:rPr>
                        <a:t>FARMACIA: </a:t>
                      </a:r>
                      <a:r>
                        <a:rPr lang="pt-BR" sz="700" b="1" i="0" u="none" strike="noStrike">
                          <a:latin typeface="Arial"/>
                        </a:rPr>
                        <a:t>MEDEX (DRS XII)</a:t>
                      </a:r>
                      <a:endParaRPr lang="pt-BR" sz="700" b="0" i="0" u="none" strike="noStrike">
                        <a:latin typeface="Arial"/>
                      </a:endParaRP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681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b="0" i="0" u="none" strike="noStrike">
                          <a:latin typeface="Arial"/>
                        </a:rPr>
                        <a:t>HOSPITAL GERAL: </a:t>
                      </a:r>
                      <a:r>
                        <a:rPr lang="pt-BR" sz="700" b="1" i="0" u="none" strike="noStrike">
                          <a:latin typeface="Arial"/>
                        </a:rPr>
                        <a:t>Hospital São João</a:t>
                      </a:r>
                      <a:endParaRPr lang="pt-BR" sz="700" b="0" i="0" u="none" strike="noStrike">
                        <a:latin typeface="Arial"/>
                      </a:endParaRP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681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b="0" i="0" u="none" strike="noStrike">
                          <a:latin typeface="Arial"/>
                        </a:rPr>
                        <a:t>SECRETARIA DE SAUDE:</a:t>
                      </a:r>
                      <a:r>
                        <a:rPr lang="pt-BR" sz="700" b="1" i="0" u="none" strike="noStrike">
                          <a:latin typeface="Arial"/>
                        </a:rPr>
                        <a:t> DRS XII</a:t>
                      </a:r>
                      <a:endParaRPr lang="pt-BR" sz="700" b="0" i="0" u="none" strike="noStrike">
                        <a:latin typeface="Arial"/>
                      </a:endParaRP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635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b="0" i="0" u="none" strike="noStrike">
                          <a:latin typeface="Arial"/>
                        </a:rPr>
                        <a:t>UNIDADE DE SERVICO DE APOIO DE DIAGNOSE E TERAPIA: </a:t>
                      </a:r>
                      <a:r>
                        <a:rPr lang="pt-BR" sz="700" b="1" i="0" u="none" strike="noStrike">
                          <a:latin typeface="Arial"/>
                        </a:rPr>
                        <a:t>TOMOVALE,</a:t>
                      </a:r>
                      <a:r>
                        <a:rPr lang="pt-BR" sz="700" b="0" i="0" u="none" strike="noStrike">
                          <a:latin typeface="Arial"/>
                        </a:rPr>
                        <a:t/>
                      </a:r>
                      <a:br>
                        <a:rPr lang="pt-BR" sz="700" b="0" i="0" u="none" strike="noStrike">
                          <a:latin typeface="Arial"/>
                        </a:rPr>
                      </a:br>
                      <a:r>
                        <a:rPr lang="pt-BR" sz="700" b="0" i="0" u="none" strike="noStrike">
                          <a:latin typeface="Arial"/>
                        </a:rPr>
                        <a:t>                                                                         </a:t>
                      </a:r>
                      <a:r>
                        <a:rPr lang="pt-BR" sz="700" b="1" i="0" u="none" strike="noStrike">
                          <a:latin typeface="Arial"/>
                        </a:rPr>
                        <a:t>LABORATÓRIO REGIONAL e APAE.</a:t>
                      </a:r>
                      <a:endParaRPr lang="pt-BR" sz="700" b="0" i="0" u="none" strike="noStrike">
                        <a:latin typeface="Arial"/>
                      </a:endParaRP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681"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 dirty="0">
                        <a:latin typeface="Arial"/>
                      </a:endParaRPr>
                    </a:p>
                  </a:txBody>
                  <a:tcPr marL="6990" marR="6990" marT="6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359792" y="4427909"/>
          <a:ext cx="7344816" cy="548640"/>
        </p:xfrm>
        <a:graphic>
          <a:graphicData uri="http://schemas.openxmlformats.org/drawingml/2006/table">
            <a:tbl>
              <a:tblPr/>
              <a:tblGrid>
                <a:gridCol w="7344816"/>
              </a:tblGrid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>
                          <a:latin typeface="Arial"/>
                        </a:rPr>
                        <a:t>Estadual/Estadual: DRS XII e MEDEX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>
                          <a:latin typeface="Arial"/>
                        </a:rPr>
                        <a:t>Municipal/Estadual: Complexo Ambulatorial Regional e Laboratório Regional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>
                          <a:latin typeface="Arial"/>
                        </a:rPr>
                        <a:t>Privado/Estadual: TOMOVALE, APAE e Hospital São João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287784" y="467469"/>
          <a:ext cx="9361039" cy="3509204"/>
        </p:xfrm>
        <a:graphic>
          <a:graphicData uri="http://schemas.openxmlformats.org/drawingml/2006/table">
            <a:tbl>
              <a:tblPr/>
              <a:tblGrid>
                <a:gridCol w="7255327"/>
                <a:gridCol w="783909"/>
                <a:gridCol w="833945"/>
                <a:gridCol w="487858"/>
              </a:tblGrid>
              <a:tr h="27468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latin typeface="Arial"/>
                        </a:rPr>
                        <a:t>CNES - Estabelecimentos por Tipo - São Paulo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68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latin typeface="Arial"/>
                        </a:rPr>
                        <a:t>Quantidade por Esfera Administrativa e Tipo de Gestão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68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latin typeface="Arial"/>
                        </a:rPr>
                        <a:t>Município: Registro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68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latin typeface="Arial"/>
                        </a:rPr>
                        <a:t>Período:Ago/2016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842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latin typeface="Arial"/>
                        </a:rPr>
                        <a:t>Esfera Administrativa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latin typeface="Arial"/>
                        </a:rPr>
                        <a:t>Estadual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latin typeface="Arial"/>
                        </a:rPr>
                        <a:t>Municipal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latin typeface="Arial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842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latin typeface="Arial"/>
                        </a:rPr>
                        <a:t>Federal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468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latin typeface="Arial"/>
                        </a:rPr>
                        <a:t>Estadual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68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latin typeface="Arial"/>
                        </a:rPr>
                        <a:t>Municipal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latin typeface="Arial"/>
                        </a:rPr>
                        <a:t>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latin typeface="Arial"/>
                        </a:rPr>
                        <a:t>27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68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latin typeface="Arial"/>
                        </a:rPr>
                        <a:t>Privada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latin typeface="Arial"/>
                        </a:rPr>
                        <a:t>66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latin typeface="Arial"/>
                        </a:rPr>
                        <a:t>73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842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latin typeface="Arial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latin typeface="Arial"/>
                        </a:rPr>
                        <a:t>92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latin typeface="Arial"/>
                        </a:rPr>
                        <a:t>103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052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latin typeface="Arial"/>
                        </a:rPr>
                        <a:t> Fonte: Ministério da Saúde - Cadastro Nacional dos Estabelecimentos de Saúde do Brasil - CNES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1223888" y="1043537"/>
          <a:ext cx="7632847" cy="5184572"/>
        </p:xfrm>
        <a:graphic>
          <a:graphicData uri="http://schemas.openxmlformats.org/drawingml/2006/table">
            <a:tbl>
              <a:tblPr/>
              <a:tblGrid>
                <a:gridCol w="7071801"/>
                <a:gridCol w="561046"/>
              </a:tblGrid>
              <a:tr h="339146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latin typeface="Arial"/>
                        </a:rPr>
                        <a:t>Estabelecimentos Municipais por tipo de Estabelecimento. Registro. </a:t>
                      </a:r>
                      <a:r>
                        <a:rPr lang="pt-BR" sz="1400" b="0" i="0" u="none" strike="noStrike" dirty="0" smtClean="0">
                          <a:latin typeface="Arial"/>
                        </a:rPr>
                        <a:t>Agosto 2016.</a:t>
                      </a:r>
                      <a:endParaRPr lang="pt-BR" sz="14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3914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Tipo de Estabelecimento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578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latin typeface="Arial"/>
                        </a:rPr>
                        <a:t>ACADEMIA DA SAÚDE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52578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latin typeface="Arial"/>
                        </a:rPr>
                        <a:t>CENTRO DE ATENÇÃO PSICOSSOCIAL-CAPS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2578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latin typeface="Arial"/>
                        </a:rPr>
                        <a:t>CENTRO DE SAUDE/UNIDADE BASICA DE SAUDE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 smtClean="0">
                          <a:latin typeface="Arial"/>
                        </a:rPr>
                        <a:t>16</a:t>
                      </a:r>
                      <a:endParaRPr lang="pt-BR" sz="1400" b="1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2578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latin typeface="Arial"/>
                        </a:rPr>
                        <a:t>CLINICA ESPECIALIZADA/AMBULATORIO ESPECIALIZADO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5788"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latin typeface="Arial"/>
                        </a:rPr>
                        <a:t>CENTRO ESPECIALIZADO DE ODONTOLOGIA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5788"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latin typeface="Arial"/>
                        </a:rPr>
                        <a:t>CENTRO DE REABILITAÇÃO E FISIOTERAPIA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5788"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latin typeface="Arial"/>
                        </a:rPr>
                        <a:t>CENTRO REF SAUDE TRABALHADOR REGIONAL CEREST REGISTRO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2578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latin typeface="Arial"/>
                        </a:rPr>
                        <a:t>SECRETARIA DE SAUDE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2578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latin typeface="Arial"/>
                        </a:rPr>
                        <a:t>UNIDADE DE PRONTO ATENDIMENTO - UPA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2578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latin typeface="Arial"/>
                        </a:rPr>
                        <a:t>VIGILANCIA EM SAÚDE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57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latin typeface="Arial"/>
                        </a:rPr>
                        <a:t>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 smtClean="0">
                          <a:latin typeface="Arial"/>
                        </a:rPr>
                        <a:t>26</a:t>
                      </a:r>
                      <a:endParaRPr lang="pt-BR" sz="1400" b="1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146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3914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Fonte: CNES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1871960" y="1331565"/>
            <a:ext cx="6624638" cy="511256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200" dirty="0">
                <a:solidFill>
                  <a:srgbClr val="000000"/>
                </a:solidFill>
              </a:rPr>
              <a:t>Em </a:t>
            </a:r>
            <a:r>
              <a:rPr lang="pt-BR" sz="2200" dirty="0" smtClean="0">
                <a:solidFill>
                  <a:srgbClr val="000000"/>
                </a:solidFill>
              </a:rPr>
              <a:t>agosto </a:t>
            </a:r>
            <a:r>
              <a:rPr lang="pt-BR" sz="2200" dirty="0">
                <a:solidFill>
                  <a:srgbClr val="000000"/>
                </a:solidFill>
              </a:rPr>
              <a:t>de </a:t>
            </a:r>
            <a:r>
              <a:rPr lang="pt-BR" sz="2200" dirty="0" smtClean="0">
                <a:solidFill>
                  <a:srgbClr val="000000"/>
                </a:solidFill>
              </a:rPr>
              <a:t>2016</a:t>
            </a:r>
            <a:endParaRPr lang="pt-BR" sz="2200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200" dirty="0">
                <a:solidFill>
                  <a:srgbClr val="000000"/>
                </a:solidFill>
              </a:rPr>
              <a:t>Das </a:t>
            </a:r>
            <a:r>
              <a:rPr lang="pt-BR" sz="2200" dirty="0" smtClean="0">
                <a:solidFill>
                  <a:srgbClr val="000000"/>
                </a:solidFill>
              </a:rPr>
              <a:t>16 </a:t>
            </a:r>
            <a:r>
              <a:rPr lang="pt-BR" sz="2200" dirty="0" smtClean="0">
                <a:solidFill>
                  <a:srgbClr val="000000"/>
                </a:solidFill>
              </a:rPr>
              <a:t>Unidades Básicas </a:t>
            </a:r>
            <a:r>
              <a:rPr lang="pt-BR" sz="2200" dirty="0">
                <a:solidFill>
                  <a:srgbClr val="000000"/>
                </a:solidFill>
              </a:rPr>
              <a:t>de Saúde (UBS), </a:t>
            </a:r>
            <a:r>
              <a:rPr lang="pt-BR" sz="2200" dirty="0" smtClean="0">
                <a:solidFill>
                  <a:srgbClr val="000000"/>
                </a:solidFill>
              </a:rPr>
              <a:t>15 </a:t>
            </a:r>
            <a:r>
              <a:rPr lang="pt-BR" sz="2200" dirty="0">
                <a:solidFill>
                  <a:srgbClr val="000000"/>
                </a:solidFill>
              </a:rPr>
              <a:t>contam com Equipes da Estratégia Saúde da Família (ESF), algumas Unidades com mais de uma equipe, como é o caso das </a:t>
            </a:r>
            <a:r>
              <a:rPr lang="pt-BR" sz="2200" dirty="0" err="1">
                <a:solidFill>
                  <a:srgbClr val="000000"/>
                </a:solidFill>
              </a:rPr>
              <a:t>UBSs</a:t>
            </a:r>
            <a:r>
              <a:rPr lang="pt-BR" sz="2200" dirty="0">
                <a:solidFill>
                  <a:srgbClr val="000000"/>
                </a:solidFill>
              </a:rPr>
              <a:t> Vila </a:t>
            </a:r>
            <a:r>
              <a:rPr lang="pt-BR" sz="2200" dirty="0" smtClean="0">
                <a:solidFill>
                  <a:srgbClr val="000000"/>
                </a:solidFill>
              </a:rPr>
              <a:t>Nova </a:t>
            </a:r>
            <a:r>
              <a:rPr lang="pt-BR" sz="2200" dirty="0">
                <a:solidFill>
                  <a:srgbClr val="000000"/>
                </a:solidFill>
              </a:rPr>
              <a:t>e Caiçara.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200" dirty="0">
                <a:solidFill>
                  <a:srgbClr val="000000"/>
                </a:solidFill>
              </a:rPr>
              <a:t>E 1 com a Estratégia de Agentes Comunitários de Saúde (EACS) o que garante uma cobertura de aproximadamente </a:t>
            </a:r>
            <a:r>
              <a:rPr lang="pt-BR" sz="2200" b="1" dirty="0">
                <a:solidFill>
                  <a:srgbClr val="FF0000"/>
                </a:solidFill>
              </a:rPr>
              <a:t>80%</a:t>
            </a:r>
            <a:r>
              <a:rPr lang="pt-BR" sz="2200" dirty="0">
                <a:solidFill>
                  <a:srgbClr val="000000"/>
                </a:solidFill>
              </a:rPr>
              <a:t> da população do município.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2200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200" dirty="0">
                <a:solidFill>
                  <a:srgbClr val="000000"/>
                </a:solidFill>
              </a:rPr>
              <a:t>Das </a:t>
            </a:r>
            <a:r>
              <a:rPr lang="pt-BR" sz="2200" dirty="0" smtClean="0">
                <a:solidFill>
                  <a:srgbClr val="000000"/>
                </a:solidFill>
              </a:rPr>
              <a:t>15 </a:t>
            </a:r>
            <a:r>
              <a:rPr lang="pt-BR" sz="2200" dirty="0">
                <a:solidFill>
                  <a:srgbClr val="000000"/>
                </a:solidFill>
              </a:rPr>
              <a:t>UBS com as ESF </a:t>
            </a:r>
            <a:r>
              <a:rPr lang="pt-BR" sz="2200" dirty="0" smtClean="0">
                <a:solidFill>
                  <a:srgbClr val="000000"/>
                </a:solidFill>
              </a:rPr>
              <a:t>10 </a:t>
            </a:r>
            <a:r>
              <a:rPr lang="pt-BR" sz="2200" dirty="0">
                <a:solidFill>
                  <a:srgbClr val="000000"/>
                </a:solidFill>
              </a:rPr>
              <a:t>também contam com Equipes de Saúde Bucal, </a:t>
            </a:r>
            <a:r>
              <a:rPr lang="pt-BR" sz="2200" dirty="0" smtClean="0">
                <a:solidFill>
                  <a:srgbClr val="000000"/>
                </a:solidFill>
              </a:rPr>
              <a:t>sendo que a UBS  Caiçara conta com duas equipes de Saúde Bucal, garantindo </a:t>
            </a:r>
            <a:r>
              <a:rPr lang="pt-BR" sz="2200" dirty="0">
                <a:solidFill>
                  <a:srgbClr val="000000"/>
                </a:solidFill>
              </a:rPr>
              <a:t>mais de </a:t>
            </a:r>
            <a:r>
              <a:rPr lang="pt-BR" sz="2200" b="1" dirty="0" smtClean="0">
                <a:solidFill>
                  <a:srgbClr val="FF0000"/>
                </a:solidFill>
              </a:rPr>
              <a:t>75%</a:t>
            </a:r>
            <a:r>
              <a:rPr lang="pt-BR" sz="2200" dirty="0" smtClean="0">
                <a:solidFill>
                  <a:srgbClr val="000000"/>
                </a:solidFill>
              </a:rPr>
              <a:t> </a:t>
            </a:r>
            <a:r>
              <a:rPr lang="pt-BR" sz="2200" dirty="0">
                <a:solidFill>
                  <a:srgbClr val="000000"/>
                </a:solidFill>
              </a:rPr>
              <a:t>da população seja coberta pela Estratégia de Saúde da Família com Equipes de Saúde Bucal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935856" y="611481"/>
          <a:ext cx="8568951" cy="6490557"/>
        </p:xfrm>
        <a:graphic>
          <a:graphicData uri="http://schemas.openxmlformats.org/drawingml/2006/table">
            <a:tbl>
              <a:tblPr/>
              <a:tblGrid>
                <a:gridCol w="2666619"/>
                <a:gridCol w="1081281"/>
                <a:gridCol w="382107"/>
                <a:gridCol w="1186970"/>
                <a:gridCol w="382107"/>
                <a:gridCol w="1138191"/>
                <a:gridCol w="609745"/>
                <a:gridCol w="739824"/>
                <a:gridCol w="382107"/>
              </a:tblGrid>
              <a:tr h="395457">
                <a:tc gridSpan="4"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 Produção Ambulatorial do SUS - São Paulo - por local de atendimento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545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Qtd.aprovada por Subtp Financiament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545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Município: 354260 Registro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545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Gestão: Pacto de Gestão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545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Esfera administrat: Esfera Municipal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5457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Tipo de prestador: Estabelecimento Municipal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545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Período:Jan-Ago/2016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45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Subtp Financiament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Primeiro Quad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%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Segundo Quad*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%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Terceiro Quad*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%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latin typeface="Arial"/>
                        </a:rPr>
                        <a:t>TOTAL*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%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45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Atenção Básica (PAB)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latin typeface="Arial"/>
                        </a:rPr>
                        <a:t>203470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68,3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latin typeface="Arial"/>
                        </a:rPr>
                        <a:t>166728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72,5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latin typeface="Arial"/>
                        </a:rPr>
                        <a:t>370198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70,1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9545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Incentivo - MAC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latin typeface="Arial"/>
                        </a:rPr>
                        <a:t>160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0,1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latin typeface="Arial"/>
                        </a:rPr>
                        <a:t>47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latin typeface="Arial"/>
                        </a:rPr>
                        <a:t>207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545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Média e Alta Complexidade (MAC)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latin typeface="Arial"/>
                        </a:rPr>
                        <a:t>94417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31,7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latin typeface="Arial"/>
                        </a:rPr>
                        <a:t>63158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27,4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latin typeface="Arial"/>
                        </a:rPr>
                        <a:t>157575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29,8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545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Vigilância em Saúde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latin typeface="Arial"/>
                        </a:rPr>
                        <a:t>40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latin typeface="Arial"/>
                        </a:rPr>
                        <a:t>156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0,1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latin typeface="Arial"/>
                        </a:rPr>
                        <a:t>196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45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Total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latin typeface="Arial"/>
                        </a:rPr>
                        <a:t>298087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100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latin typeface="Arial"/>
                        </a:rPr>
                        <a:t>230089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100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latin typeface="Arial"/>
                        </a:rPr>
                        <a:t>528176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100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457">
                <a:tc gridSpan="6"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 Fonte: Ministério da Saúde - Sistema de Informações Ambulatoriais do SUS (SIA/SUS)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3284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 Notas: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545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* Até julho/2016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latin typeface="Arial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359792" y="251445"/>
          <a:ext cx="9289033" cy="7080653"/>
        </p:xfrm>
        <a:graphic>
          <a:graphicData uri="http://schemas.openxmlformats.org/drawingml/2006/table">
            <a:tbl>
              <a:tblPr/>
              <a:tblGrid>
                <a:gridCol w="5575311"/>
                <a:gridCol w="1389102"/>
                <a:gridCol w="1389102"/>
                <a:gridCol w="935518"/>
              </a:tblGrid>
              <a:tr h="353361">
                <a:tc gridSpan="4"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latin typeface="Arial"/>
                        </a:rPr>
                        <a:t>Frequencia de procedimento por Sub Grupo de procedimento e Quadrimestres do atendimento. Registro.  Primeiro e Segundo Quadrimestres* de 2016.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71819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latin typeface="Arial"/>
                        </a:rPr>
                        <a:t>Subgrupo proced.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latin typeface="Arial"/>
                        </a:rPr>
                        <a:t>Pimeiro Quad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latin typeface="Arial"/>
                        </a:rPr>
                        <a:t>Segundo Quad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454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latin typeface="Arial"/>
                        </a:rPr>
                        <a:t>0101 Ações coletivas/individuais em saúde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92600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76091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latin typeface="Arial"/>
                      </a:endParaRP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1454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latin typeface="Arial"/>
                        </a:rPr>
                        <a:t>0102 Vigilância em saúde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84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61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latin typeface="Arial"/>
                      </a:endParaRP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454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latin typeface="Arial"/>
                        </a:rPr>
                        <a:t>0201 Coleta de material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11190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8291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latin typeface="Arial"/>
                      </a:endParaRP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454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latin typeface="Arial"/>
                        </a:rPr>
                        <a:t>0202 Diagnóstico em laboratório clínico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35796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23119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latin typeface="Arial"/>
                      </a:endParaRP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454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latin typeface="Arial"/>
                        </a:rPr>
                        <a:t>0204 Diagnóstico por radiologia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6919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5054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latin typeface="Arial"/>
                      </a:endParaRP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454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latin typeface="Arial"/>
                        </a:rPr>
                        <a:t>0205 Diagnóstico por ultra-sonografia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846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577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latin typeface="Arial"/>
                      </a:endParaRP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454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latin typeface="Arial"/>
                        </a:rPr>
                        <a:t>0211 Métodos diagnósticos em especialidades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857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999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latin typeface="Arial"/>
                      </a:endParaRP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454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latin typeface="Arial"/>
                        </a:rPr>
                        <a:t>0214 Diagnóstico por teste rápido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14251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11667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latin typeface="Arial"/>
                      </a:endParaRP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454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latin typeface="Arial"/>
                        </a:rPr>
                        <a:t>0301 Consultas / Atendimentos / Acompanhamentos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116343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90452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latin typeface="Arial"/>
                      </a:endParaRP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3715"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0301010013 CONSULTA AO PACIENTE CURADO DE TUBERCULOSE (TRATAMENTO SUPERVISIONADO)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162273"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0301010021 CONSULTA C/ IDENTIFICAÇÃO DE CASOS NOVOS DE TUBERCULOSE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313715"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0301010030 CONSULTA DE PROFISSIONAIS DE NIVEL SUPERIOR NA ATENÇÃO BÁSICA (EXCETO MÉDICO)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8482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7312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313715"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0301010048 CONSULTA DE PROFISSIONAIS DE NIVEL SUPERIOR NA ATENÇÃO ESPECIALIZADA (EXCETO MÉDICO)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435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244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162273"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0301010064 CONSULTA MEDICA EM ATENÇAO BASICA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12024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10732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162273"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0301010072 CONSULTA MEDICA EM ATENÇÃO ESPECIALIZADA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455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410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313715"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0301010080 CONSULTA P/ ACOMPANHAMENTO DE CRESCIMENTO E DESENVOLVIMENTO (PUERICULTURA)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1693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1860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162273"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0301010110 CONSULTA PRE-NATAL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1799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1036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162273"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0301010129 CONSULTA PUERPERAL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128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133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162273"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0301010137 CONSULTA/ATENDIMENTO DOMICILIAR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792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1070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162273"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0301010153 PRIMEIRA CONSULTA ODONTOLOGICA PROGRAMÁTICA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1308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774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162273"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Outros tipos de Atendimentos/Acompanhamento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89224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66879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181454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latin typeface="Arial"/>
                        </a:rPr>
                        <a:t>0302 Fisioterapia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2364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2235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1454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latin typeface="Arial"/>
                        </a:rPr>
                        <a:t>0307 Tratamentos odontológicos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10865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7627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latin typeface="Arial"/>
                      </a:endParaRP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454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latin typeface="Arial"/>
                        </a:rPr>
                        <a:t>0309 Terapias especializadas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8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latin typeface="Arial"/>
                      </a:endParaRP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454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latin typeface="Arial"/>
                        </a:rPr>
                        <a:t>0401 Pequenas cirurgias e cirurgias de pele, tecido subcutâneo e mucosa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4089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2845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latin typeface="Arial"/>
                      </a:endParaRP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454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latin typeface="Arial"/>
                        </a:rPr>
                        <a:t>0404 Cirurgia das vias aéreas superiores, da face, da cabeça e do pescoço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36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11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latin typeface="Arial"/>
                      </a:endParaRP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454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latin typeface="Arial"/>
                        </a:rPr>
                        <a:t>0409 Cirurgia do aparelho geniturinário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10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latin typeface="Arial"/>
                      </a:endParaRP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454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latin typeface="Arial"/>
                        </a:rPr>
                        <a:t>0414 Bucomaxilofacial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1482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802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latin typeface="Arial"/>
                      </a:endParaRP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454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latin typeface="Arial"/>
                        </a:rPr>
                        <a:t>0701 Órteses, próteses e materiais especiais não relacionados ao ato cirúrgico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152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174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latin typeface="Arial"/>
                      </a:endParaRP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454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latin typeface="Arial"/>
                        </a:rPr>
                        <a:t>0801 Ações relacionadas ao estabelecimento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201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72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latin typeface="Arial"/>
                      </a:endParaRP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81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latin typeface="Arial"/>
                        </a:rPr>
                        <a:t>Total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298087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latin typeface="Arial"/>
                        </a:rPr>
                        <a:t>230089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73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latin typeface="Arial"/>
                        </a:rPr>
                        <a:t>* até julho/2016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latin typeface="Arial"/>
                      </a:endParaRP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latin typeface="Arial"/>
                      </a:endParaRP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latin typeface="Arial"/>
                      </a:endParaRP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2273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latin typeface="Arial"/>
                        </a:rPr>
                        <a:t>Fonte: SIA - Sistema de Informação Ambulatorial</a:t>
                      </a: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latin typeface="Arial"/>
                      </a:endParaRP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latin typeface="Arial"/>
                      </a:endParaRP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latin typeface="Arial"/>
                      </a:endParaRPr>
                    </a:p>
                  </a:txBody>
                  <a:tcPr marL="6770" marR="6770" marT="67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719832" y="179437"/>
          <a:ext cx="8784976" cy="7304418"/>
        </p:xfrm>
        <a:graphic>
          <a:graphicData uri="http://schemas.openxmlformats.org/drawingml/2006/table">
            <a:tbl>
              <a:tblPr/>
              <a:tblGrid>
                <a:gridCol w="7098260"/>
                <a:gridCol w="1686716"/>
              </a:tblGrid>
              <a:tr h="21691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latin typeface="Arial"/>
                        </a:rPr>
                        <a:t> Imunizações - Cobertura - São Paulo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91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Cobertura por Imuno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91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Município: 354260 Registro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91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Período:2016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91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Imuno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Cobertura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</a:tr>
              <a:tr h="21691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BCG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latin typeface="Arial"/>
                        </a:rPr>
                        <a:t>157,81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91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Hepatite B  em &lt; 1mês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latin typeface="Arial"/>
                        </a:rPr>
                        <a:t>213,29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91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Rotavírus Humano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latin typeface="Arial"/>
                        </a:rPr>
                        <a:t>119,62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91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Meningococo C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latin typeface="Arial"/>
                        </a:rPr>
                        <a:t>110,34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91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Hepatite B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latin typeface="Arial"/>
                        </a:rPr>
                        <a:t>107,38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91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Penta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latin typeface="Arial"/>
                        </a:rPr>
                        <a:t>106,33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91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Pneumocócica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latin typeface="Arial"/>
                        </a:rPr>
                        <a:t>116,03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91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Poliomielite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latin typeface="Arial"/>
                        </a:rPr>
                        <a:t>102,95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91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Hepatite A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latin typeface="Arial"/>
                        </a:rPr>
                        <a:t>92,19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91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Pneumocócica(1º ref)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latin typeface="Arial"/>
                        </a:rPr>
                        <a:t>125,32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91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Meningococo C (1º ref)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latin typeface="Arial"/>
                        </a:rPr>
                        <a:t>136,92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91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latin typeface="Arial"/>
                        </a:rPr>
                        <a:t>Poliomielite(1º </a:t>
                      </a:r>
                      <a:r>
                        <a:rPr lang="pt-BR" sz="1400" b="0" i="0" u="none" strike="noStrike" dirty="0" err="1">
                          <a:latin typeface="Arial"/>
                        </a:rPr>
                        <a:t>ref</a:t>
                      </a:r>
                      <a:r>
                        <a:rPr lang="pt-BR" sz="1400" b="0" i="0" u="none" strike="noStrike" dirty="0">
                          <a:latin typeface="Arial"/>
                        </a:rPr>
                        <a:t>)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latin typeface="Arial"/>
                        </a:rPr>
                        <a:t>40,51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91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Tríplice Viral  D1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latin typeface="Arial"/>
                        </a:rPr>
                        <a:t>138,82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91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Tríplice Viral  D2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latin typeface="Arial"/>
                        </a:rPr>
                        <a:t>41,77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91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Tetra Viral(SRC+VZ)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latin typeface="Arial"/>
                        </a:rPr>
                        <a:t>36,5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91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DTP (Tetra\Penta)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latin typeface="Arial"/>
                        </a:rPr>
                        <a:t>106,33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91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Tríplice Bacteriana(DTP)(1º ref)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latin typeface="Arial"/>
                        </a:rPr>
                        <a:t>92,19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91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Dupla adulto e tríplice acelular gestante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latin typeface="Arial"/>
                        </a:rPr>
                        <a:t>74,68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91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dTpa gestante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latin typeface="Arial"/>
                        </a:rPr>
                        <a:t>51,05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91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HPV D1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latin typeface="Arial"/>
                        </a:rPr>
                        <a:t>41,2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91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HPV d2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latin typeface="Arial"/>
                        </a:rPr>
                        <a:t>19,74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91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Total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latin typeface="Arial"/>
                        </a:rPr>
                        <a:t>100,08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</a:tr>
              <a:tr h="21691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 Fonte: Programa Nacional de Imunizações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91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 Notas: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91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 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91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 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91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Data de atualização dos dados: 30/08/2016.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latin typeface="Arial"/>
                      </a:endParaRP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91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latin typeface="Arial"/>
                        </a:rPr>
                        <a:t> </a:t>
                      </a: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latin typeface="Arial"/>
                      </a:endParaRPr>
                    </a:p>
                  </a:txBody>
                  <a:tcPr marL="7986" marR="7986" marT="7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31800" y="4139877"/>
            <a:ext cx="1800200" cy="264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solidFill>
                  <a:schemeClr val="tx1"/>
                </a:solidFill>
              </a:rPr>
              <a:t>Fonte: SIM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863848" y="899517"/>
            <a:ext cx="8280920" cy="607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Taxa de Mortalidade Infantil por ano do óbito. Brasil, São Paulo, Vale do Ribeira e Registro. 2001 a 2016**.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719824" y="1763611"/>
          <a:ext cx="8568954" cy="2088235"/>
        </p:xfrm>
        <a:graphic>
          <a:graphicData uri="http://schemas.openxmlformats.org/drawingml/2006/table">
            <a:tbl>
              <a:tblPr/>
              <a:tblGrid>
                <a:gridCol w="814618"/>
                <a:gridCol w="484646"/>
                <a:gridCol w="484646"/>
                <a:gridCol w="484646"/>
                <a:gridCol w="484646"/>
                <a:gridCol w="484646"/>
                <a:gridCol w="484646"/>
                <a:gridCol w="484646"/>
                <a:gridCol w="484646"/>
                <a:gridCol w="484646"/>
                <a:gridCol w="484646"/>
                <a:gridCol w="484646"/>
                <a:gridCol w="484646"/>
                <a:gridCol w="484646"/>
                <a:gridCol w="484646"/>
                <a:gridCol w="484646"/>
                <a:gridCol w="484646"/>
              </a:tblGrid>
              <a:tr h="417647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2015**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2016**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417647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BRASIL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24,9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23,4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22,5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21,5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20,4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19,6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18,6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17,7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16,8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15,3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13,5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13,4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12,9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647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SÃO PAULO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16,5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15,7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14,4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13,8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13,3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13,1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12,8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12,4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11,6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11,5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11,6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11,5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647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VALE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21,4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15,7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17,3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14,6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12,2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13,6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17,4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13,5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12,4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13,2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10,6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12,4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17,7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17,0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647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REGISTRO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18,2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15,3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12,7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17,3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11,9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18,0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20,9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14,6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10,3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7,4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10,9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21,1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18,0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11,4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575816" y="4499917"/>
          <a:ext cx="6192687" cy="381000"/>
        </p:xfrm>
        <a:graphic>
          <a:graphicData uri="http://schemas.openxmlformats.org/drawingml/2006/table">
            <a:tbl>
              <a:tblPr/>
              <a:tblGrid>
                <a:gridCol w="2223738"/>
                <a:gridCol w="1322983"/>
                <a:gridCol w="1322983"/>
                <a:gridCol w="1322983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- informação ainda não divulgada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 gridSpan="4"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** última atualização 14/09/2016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35419</TotalTime>
  <Words>1131</Words>
  <Application>Microsoft Office PowerPoint</Application>
  <PresentationFormat>Personalizar</PresentationFormat>
  <Paragraphs>460</Paragraphs>
  <Slides>8</Slides>
  <Notes>6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0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coordena2</dc:creator>
  <cp:lastModifiedBy>luciana.melo</cp:lastModifiedBy>
  <cp:revision>89</cp:revision>
  <cp:lastPrinted>1601-01-01T00:00:00Z</cp:lastPrinted>
  <dcterms:created xsi:type="dcterms:W3CDTF">2013-02-15T13:31:37Z</dcterms:created>
  <dcterms:modified xsi:type="dcterms:W3CDTF">2016-09-14T19:27:32Z</dcterms:modified>
</cp:coreProperties>
</file>